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7" r:id="rId3"/>
    <p:sldId id="273" r:id="rId4"/>
    <p:sldId id="263" r:id="rId5"/>
    <p:sldId id="302" r:id="rId6"/>
    <p:sldId id="304" r:id="rId7"/>
    <p:sldId id="275" r:id="rId8"/>
    <p:sldId id="303" r:id="rId9"/>
    <p:sldId id="277" r:id="rId10"/>
    <p:sldId id="278" r:id="rId11"/>
    <p:sldId id="276" r:id="rId12"/>
    <p:sldId id="259" r:id="rId13"/>
    <p:sldId id="271" r:id="rId14"/>
    <p:sldId id="291" r:id="rId15"/>
    <p:sldId id="297" r:id="rId16"/>
    <p:sldId id="298" r:id="rId17"/>
    <p:sldId id="294" r:id="rId18"/>
    <p:sldId id="280" r:id="rId19"/>
    <p:sldId id="279" r:id="rId20"/>
    <p:sldId id="292" r:id="rId21"/>
    <p:sldId id="285" r:id="rId22"/>
    <p:sldId id="293" r:id="rId23"/>
    <p:sldId id="299" r:id="rId24"/>
    <p:sldId id="300" r:id="rId25"/>
    <p:sldId id="301" r:id="rId26"/>
    <p:sldId id="295" r:id="rId27"/>
    <p:sldId id="290" r:id="rId28"/>
    <p:sldId id="287" r:id="rId29"/>
    <p:sldId id="283" r:id="rId30"/>
    <p:sldId id="281" r:id="rId31"/>
    <p:sldId id="27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9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감귤소비는 어떻게 진행되고 있는가에 대해 과실산업을 조사하게 되었습니다</a:t>
            </a:r>
            <a:r>
              <a:rPr lang="en-US" altLang="ko-KR" dirty="0"/>
              <a:t>. </a:t>
            </a:r>
            <a:r>
              <a:rPr lang="ko-KR" altLang="en-US" dirty="0"/>
              <a:t>우리나라는 수입과일들의 비중이 높아지면서 국내과일소비가 감소하고 있습니다</a:t>
            </a:r>
            <a:r>
              <a:rPr lang="en-US" altLang="ko-KR" dirty="0"/>
              <a:t>. </a:t>
            </a:r>
            <a:r>
              <a:rPr lang="ko-KR" altLang="en-US" dirty="0"/>
              <a:t>현대인들의 과실소비패턴이 변화되면서</a:t>
            </a:r>
            <a:r>
              <a:rPr lang="en-US" altLang="ko-KR" dirty="0"/>
              <a:t>, </a:t>
            </a:r>
            <a:r>
              <a:rPr lang="ko-KR" altLang="en-US" dirty="0"/>
              <a:t>과실소비 형태가 바뀌는 추세입니다</a:t>
            </a:r>
            <a:r>
              <a:rPr lang="en-US" altLang="ko-KR" dirty="0"/>
              <a:t>. </a:t>
            </a:r>
            <a:r>
              <a:rPr lang="ko-KR" altLang="en-US" dirty="0"/>
              <a:t>아침식사대용으로 소비가 늘면서 간편식품군으로 구매패턴이 변하게 되었고 이에 따라 큰 비중을 차지하던 감귤소비 역시 하락세에 접어들었습니다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현실은 이렇습니다</a:t>
            </a:r>
            <a:r>
              <a:rPr lang="en-US" altLang="ko-KR" dirty="0"/>
              <a:t>. </a:t>
            </a:r>
            <a:r>
              <a:rPr lang="ko-KR" altLang="en-US" dirty="0"/>
              <a:t>제주도에서 생산되는 감귤은 국내로 유통되는 과정에서 어느정도 안정한 선을 유지하고 있으나 현대인의 식품소비패턴의 변화로 과실소비가 줄어들면서 남아도는 물량이 많아진 것으로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저희는 문제정의를 </a:t>
            </a:r>
            <a:r>
              <a:rPr lang="en-US" altLang="ko-KR" dirty="0"/>
              <a:t>3</a:t>
            </a:r>
            <a:r>
              <a:rPr lang="ko-KR" altLang="en-US" dirty="0"/>
              <a:t>단계과정을 통해서 내리게 되었습니다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국내 안정적인 감귤생산량에 비해</a:t>
            </a:r>
            <a:r>
              <a:rPr lang="en-US" altLang="ko-KR" dirty="0"/>
              <a:t>, </a:t>
            </a:r>
            <a:r>
              <a:rPr lang="ko-KR" altLang="en-US" dirty="0"/>
              <a:t>줄어들고 있는 과실소비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과실생산은 이미 공급에 비해 수요가 많아 비축되는 재고가 쌓임</a:t>
            </a:r>
            <a:endParaRPr lang="en-US" altLang="ko-KR" dirty="0"/>
          </a:p>
          <a:p>
            <a:r>
              <a:rPr lang="ko-KR" altLang="en-US" dirty="0" err="1"/>
              <a:t>감귤산업중</a:t>
            </a:r>
            <a:r>
              <a:rPr lang="ko-KR" altLang="en-US" dirty="0"/>
              <a:t> </a:t>
            </a:r>
            <a:r>
              <a:rPr lang="en-US" altLang="ko-KR" dirty="0"/>
              <a:t>99.8% </a:t>
            </a:r>
            <a:r>
              <a:rPr lang="ko-KR" altLang="en-US" dirty="0"/>
              <a:t>의 비중을 차지하는 제주감귤산업은 앞으로 어떻게 극복해야 하는지에 대해</a:t>
            </a:r>
            <a:r>
              <a:rPr lang="en-US" altLang="ko-KR" dirty="0"/>
              <a:t>, </a:t>
            </a:r>
            <a:r>
              <a:rPr lang="ko-KR" altLang="en-US" dirty="0"/>
              <a:t>생각해보게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2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분석과제에 대한 접근으로 공급량과 소비량을 예측하여 적절한 출하물량 비율을 찾아내는 것을 첫번째 거시적인 목표로 정했습니다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3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분석목적에 따라 감귤생산량과 현대인의 과실소비패턴을 분석하기로 하였습니다</a:t>
            </a:r>
            <a:r>
              <a:rPr lang="en-US" altLang="ko-KR" dirty="0"/>
              <a:t>. </a:t>
            </a:r>
            <a:r>
              <a:rPr lang="ko-KR" altLang="en-US" dirty="0"/>
              <a:t>농업전수조사자료를 기반으로 기상청자료를 이용하여 공급 예상모형을 만들고</a:t>
            </a:r>
            <a:endParaRPr lang="en-US" altLang="ko-KR" dirty="0"/>
          </a:p>
          <a:p>
            <a:r>
              <a:rPr lang="ko-KR" altLang="en-US" dirty="0"/>
              <a:t>농식품부 조사자료를 통계청자료와 함께 분석하여 수요예상 모형을 만든다면 </a:t>
            </a:r>
            <a:r>
              <a:rPr lang="en-US" altLang="ko-KR" dirty="0"/>
              <a:t>, </a:t>
            </a:r>
            <a:r>
              <a:rPr lang="ko-KR" altLang="en-US" dirty="0"/>
              <a:t>감귤소비패턴에 따른 </a:t>
            </a:r>
            <a:r>
              <a:rPr lang="ko-KR" altLang="en-US" dirty="0" err="1"/>
              <a:t>감귤출하량과</a:t>
            </a:r>
            <a:r>
              <a:rPr lang="ko-KR" altLang="en-US" dirty="0"/>
              <a:t> 감귤소비량의 추이분석을 </a:t>
            </a:r>
            <a:r>
              <a:rPr lang="ko-KR" altLang="en-US" dirty="0" err="1"/>
              <a:t>할수</a:t>
            </a:r>
            <a:r>
              <a:rPr lang="ko-KR" altLang="en-US" dirty="0"/>
              <a:t> 있겠다고 생각했습니다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저희의 분석데이터에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농업전수조사 중에서 감귤산업데이터를 뽑아내고</a:t>
            </a:r>
            <a:r>
              <a:rPr lang="en-US" altLang="ko-KR" dirty="0"/>
              <a:t>, </a:t>
            </a:r>
            <a:r>
              <a:rPr lang="ko-KR" altLang="en-US" dirty="0"/>
              <a:t>제주도감귤출하연합회의 통계자료를 이용하여 </a:t>
            </a:r>
            <a:r>
              <a:rPr lang="en-US" altLang="ko-KR" dirty="0"/>
              <a:t>1970</a:t>
            </a:r>
            <a:r>
              <a:rPr lang="ko-KR" altLang="en-US" dirty="0"/>
              <a:t>년부터 감귤생산량을 확인하였고 </a:t>
            </a:r>
            <a:r>
              <a:rPr lang="ko-KR" altLang="en-US" dirty="0" err="1"/>
              <a:t>품종별</a:t>
            </a:r>
            <a:r>
              <a:rPr lang="ko-KR" altLang="en-US" dirty="0"/>
              <a:t> 생산량의 비율을 확인후 기타 데이터들을 분석하였습니다</a:t>
            </a:r>
            <a:r>
              <a:rPr lang="en-US" altLang="ko-KR" dirty="0"/>
              <a:t>. </a:t>
            </a:r>
            <a:r>
              <a:rPr lang="ko-KR" altLang="en-US" dirty="0"/>
              <a:t>감귤재배에 영향이 있는 기후데이터들을 독립변수로 </a:t>
            </a:r>
            <a:r>
              <a:rPr lang="ko-KR" altLang="en-US" dirty="0" err="1"/>
              <a:t>뽑기위해</a:t>
            </a:r>
            <a:r>
              <a:rPr lang="ko-KR" altLang="en-US" dirty="0"/>
              <a:t> 과거 기상청 통계자료를 사용하였고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6300123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미래를 예측하라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11115" y="99391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박수소리">
            <a:hlinkClick r:id="" action="ppaction://media"/>
            <a:extLst>
              <a:ext uri="{FF2B5EF4-FFF2-40B4-BE49-F238E27FC236}">
                <a16:creationId xmlns:a16="http://schemas.microsoft.com/office/drawing/2014/main" id="{D03CDF6E-1517-4956-853A-657F4AB3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8634" y="202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1.03334 -0.018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1.05261 0.0013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1153911" y="6404380"/>
            <a:ext cx="2265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bg1">
                      <a:alpha val="7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제주감귤출하연합회</a:t>
            </a:r>
            <a:endParaRPr lang="en-US" altLang="ko-KR" sz="1050" dirty="0">
              <a:ln>
                <a:solidFill>
                  <a:schemeClr val="bg1">
                    <a:alpha val="7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135550" y="6195250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28112"/>
              </p:ext>
            </p:extLst>
          </p:nvPr>
        </p:nvGraphicFramePr>
        <p:xfrm>
          <a:off x="6977269" y="4163250"/>
          <a:ext cx="451236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56183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256183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분석한다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164905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도외출하량은</a:t>
            </a:r>
            <a:r>
              <a:rPr lang="ko-KR" altLang="en-US" sz="2400" dirty="0"/>
              <a:t> </a:t>
            </a:r>
            <a:r>
              <a:rPr lang="en-US" altLang="ko-KR" sz="2400" dirty="0"/>
              <a:t>2015</a:t>
            </a:r>
            <a:r>
              <a:rPr lang="ko-KR" altLang="en-US" sz="2400" dirty="0"/>
              <a:t>년 이후</a:t>
            </a:r>
            <a:endParaRPr lang="en-US" altLang="ko-KR" sz="2400" dirty="0"/>
          </a:p>
          <a:p>
            <a:pPr algn="ctr"/>
            <a:r>
              <a:rPr lang="ko-KR" altLang="en-US" sz="2000" dirty="0"/>
              <a:t>상품출하 기준에 따라</a:t>
            </a:r>
            <a:endParaRPr lang="en-US" altLang="ko-KR" sz="2000" dirty="0"/>
          </a:p>
          <a:p>
            <a:pPr algn="ctr"/>
            <a:r>
              <a:rPr lang="ko-KR" altLang="en-US" sz="2000" dirty="0"/>
              <a:t>일정선 유지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과실 가공품 수요 감소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4개 1">
            <a:extLst>
              <a:ext uri="{FF2B5EF4-FFF2-40B4-BE49-F238E27FC236}">
                <a16:creationId xmlns:a16="http://schemas.microsoft.com/office/drawing/2014/main" id="{F5224C93-16F9-479B-9D79-2FF777FE095A}"/>
              </a:ext>
            </a:extLst>
          </p:cNvPr>
          <p:cNvSpPr/>
          <p:nvPr/>
        </p:nvSpPr>
        <p:spPr>
          <a:xfrm>
            <a:off x="9869874" y="871712"/>
            <a:ext cx="467139" cy="400111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906AB-A515-47A1-AC10-FAAA836C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7802"/>
            <a:ext cx="6447372" cy="383543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2DB75D-3F18-45E5-9699-B99746EEB873}"/>
              </a:ext>
            </a:extLst>
          </p:cNvPr>
          <p:cNvSpPr/>
          <p:nvPr/>
        </p:nvSpPr>
        <p:spPr>
          <a:xfrm>
            <a:off x="4490797" y="4972580"/>
            <a:ext cx="866936" cy="269532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88103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021166" y="1041835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팀원 소개</a:t>
            </a:r>
            <a:endParaRPr lang="en-US" altLang="ko-KR" sz="5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3412843" y="1928186"/>
            <a:ext cx="7633253" cy="3008657"/>
            <a:chOff x="2928591" y="844372"/>
            <a:chExt cx="7007633" cy="27402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2928591" y="844372"/>
              <a:ext cx="70076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공통역활      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 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    데이터 전 처리      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6893729" y="3261468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DA2B6-0703-4ACA-8952-225E522B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85" y="3029384"/>
            <a:ext cx="1377403" cy="14623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223474-B6B2-4360-87AA-EB0EF90B7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033" y="3017661"/>
            <a:ext cx="1431634" cy="147131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E8CF70-1C13-4052-AC66-4125C59603F2}"/>
              </a:ext>
            </a:extLst>
          </p:cNvPr>
          <p:cNvGrpSpPr/>
          <p:nvPr/>
        </p:nvGrpSpPr>
        <p:grpSpPr>
          <a:xfrm>
            <a:off x="6097493" y="3029383"/>
            <a:ext cx="1581773" cy="1471317"/>
            <a:chOff x="6607861" y="2129848"/>
            <a:chExt cx="1504108" cy="15041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9FDD8D-AF02-4784-AD2F-A11CFC9F26FE}"/>
                </a:ext>
              </a:extLst>
            </p:cNvPr>
            <p:cNvSpPr/>
            <p:nvPr/>
          </p:nvSpPr>
          <p:spPr>
            <a:xfrm>
              <a:off x="6669997" y="2129848"/>
              <a:ext cx="1441972" cy="1494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8212401-A2A4-4DE2-8091-B6C5D5D5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861" y="2129848"/>
              <a:ext cx="1504108" cy="1504108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13F5421-F493-4D15-85A4-5A06BF941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671" y="3029383"/>
            <a:ext cx="1383553" cy="146233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DA7AD8-9385-46E3-B403-634A90E92133}"/>
              </a:ext>
            </a:extLst>
          </p:cNvPr>
          <p:cNvSpPr/>
          <p:nvPr/>
        </p:nvSpPr>
        <p:spPr>
          <a:xfrm>
            <a:off x="3217499" y="2234552"/>
            <a:ext cx="31153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모델링팀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2FD7BE-87A8-4EDC-9817-5E6CC9A2CC9C}"/>
              </a:ext>
            </a:extLst>
          </p:cNvPr>
          <p:cNvSpPr/>
          <p:nvPr/>
        </p:nvSpPr>
        <p:spPr>
          <a:xfrm>
            <a:off x="6293113" y="4723690"/>
            <a:ext cx="1318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공급 수요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예측모델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수요모델링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64AE39-F39B-43F8-B410-DCDB5D0EA45D}"/>
              </a:ext>
            </a:extLst>
          </p:cNvPr>
          <p:cNvSpPr/>
          <p:nvPr/>
        </p:nvSpPr>
        <p:spPr>
          <a:xfrm>
            <a:off x="4679053" y="4954085"/>
            <a:ext cx="1620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기후데이터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정제 </a:t>
            </a:r>
            <a:r>
              <a:rPr lang="ko-KR" altLang="en-US" sz="16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전처리및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07774F-2FBA-4407-9B38-A649D48CCE1E}"/>
              </a:ext>
            </a:extLst>
          </p:cNvPr>
          <p:cNvSpPr/>
          <p:nvPr/>
        </p:nvSpPr>
        <p:spPr>
          <a:xfrm>
            <a:off x="3270380" y="4945685"/>
            <a:ext cx="14461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감귤산업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정제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가공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0A6DF3-137A-4B30-B639-744B968E7B82}"/>
              </a:ext>
            </a:extLst>
          </p:cNvPr>
          <p:cNvSpPr/>
          <p:nvPr/>
        </p:nvSpPr>
        <p:spPr>
          <a:xfrm>
            <a:off x="7932474" y="4945685"/>
            <a:ext cx="11737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감귤가공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1CDFD4-0422-4AC3-873C-2938732BD2CC}"/>
              </a:ext>
            </a:extLst>
          </p:cNvPr>
          <p:cNvSpPr/>
          <p:nvPr/>
        </p:nvSpPr>
        <p:spPr>
          <a:xfrm>
            <a:off x="6210885" y="2251351"/>
            <a:ext cx="31206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감귤 소비 모델링팀</a:t>
            </a:r>
          </a:p>
          <a:p>
            <a:pPr algn="ctr"/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526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6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28" grpId="0" animBg="1"/>
      <p:bldP spid="38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C00000"/>
                </a:solidFill>
              </a:rPr>
              <a:t>병렬처리</a:t>
            </a:r>
            <a:r>
              <a:rPr lang="ko-KR" altLang="en-US" dirty="0"/>
              <a:t>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>
                <a:solidFill>
                  <a:srgbClr val="C00000"/>
                </a:solidFill>
              </a:rPr>
              <a:t>Overfitting </a:t>
            </a:r>
            <a:r>
              <a:rPr lang="ko-KR" altLang="en-US" dirty="0" err="1">
                <a:solidFill>
                  <a:srgbClr val="C00000"/>
                </a:solidFill>
              </a:rPr>
              <a:t>과적합</a:t>
            </a:r>
            <a:r>
              <a:rPr lang="ko-KR" altLang="en-US" dirty="0">
                <a:solidFill>
                  <a:srgbClr val="C00000"/>
                </a:solidFill>
              </a:rPr>
              <a:t> 방지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7D5FC8-E32F-41B6-B3D3-188303AB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04" y="577612"/>
            <a:ext cx="6528957" cy="460650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A2CEA9-8990-4B25-B6E4-25E38467C55F}"/>
              </a:ext>
            </a:extLst>
          </p:cNvPr>
          <p:cNvSpPr/>
          <p:nvPr/>
        </p:nvSpPr>
        <p:spPr>
          <a:xfrm>
            <a:off x="513486" y="1867255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감귤생산량 </a:t>
            </a:r>
            <a:endParaRPr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예측모델의 한계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9AA96-53BE-484D-8AF9-0D87EFFF50BC}"/>
              </a:ext>
            </a:extLst>
          </p:cNvPr>
          <p:cNvSpPr txBox="1"/>
          <p:nvPr/>
        </p:nvSpPr>
        <p:spPr>
          <a:xfrm>
            <a:off x="513486" y="3647628"/>
            <a:ext cx="9988047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연별데이터를 뽑아서 데이터의 양이 적어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>
                <a:solidFill>
                  <a:srgbClr val="FF0000"/>
                </a:solidFill>
              </a:rPr>
              <a:t>과대적합의 오류</a:t>
            </a:r>
            <a:r>
              <a:rPr lang="ko-KR" altLang="en-US" dirty="0"/>
              <a:t>를 해결하지 못했다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데이터로 시계열분석을 해보고자 했으나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시간의 부족으로 성공하지 못하였다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독립변수를 기후조건만으로 생산량을 예측하기에 </a:t>
            </a:r>
            <a:r>
              <a:rPr lang="ko-KR" altLang="en-US" dirty="0">
                <a:solidFill>
                  <a:srgbClr val="FF0000"/>
                </a:solidFill>
              </a:rPr>
              <a:t>너무 많은 중요변수가 누락</a:t>
            </a:r>
            <a:r>
              <a:rPr lang="ko-KR" altLang="en-US" dirty="0"/>
              <a:t>되어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정확한 모델링을 하기 어려움 점이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590260" y="3163384"/>
            <a:ext cx="10754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감귤은      과잉생산 인가 </a:t>
            </a:r>
            <a:r>
              <a:rPr lang="en-US" altLang="ko-KR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?</a:t>
            </a:r>
            <a:endParaRPr lang="ko-KR" altLang="en-US" sz="66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2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CE93C1-D6A6-471A-93C6-B7856A7B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00" y="91787"/>
            <a:ext cx="4171950" cy="6143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FC234-6512-4B69-B6C8-9A92F984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0" y="1282174"/>
            <a:ext cx="5128346" cy="5219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1EE5B-8A78-49B4-8C79-33300ABB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0956"/>
            <a:ext cx="4791075" cy="2152650"/>
          </a:xfrm>
          <a:prstGeom prst="rect">
            <a:avLst/>
          </a:prstGeom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632C5615-A26C-44E0-BD0E-38EBAC2D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09" y="1141361"/>
            <a:ext cx="3249329" cy="221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1B3603-F737-4DBA-B66B-3B2FC28C7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8075">
            <a:off x="5151848" y="1141817"/>
            <a:ext cx="6418784" cy="4810294"/>
          </a:xfrm>
          <a:prstGeom prst="rect">
            <a:avLst/>
          </a:prstGeom>
          <a:effectLst>
            <a:outerShdw blurRad="50800" dist="50800" dir="5400000" sx="112000" sy="112000" algn="ctr" rotWithShape="0">
              <a:srgbClr val="000000">
                <a:alpha val="8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276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/>
          <a:stretch/>
        </p:blipFill>
        <p:spPr>
          <a:xfrm>
            <a:off x="6896070" y="714815"/>
            <a:ext cx="5071452" cy="17628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35021" y="1173101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2C9B3-C64F-4010-B058-9FC7F6AAF0FB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646044" y="2634411"/>
            <a:chExt cx="3553937" cy="372512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A8F8E93-4D86-49EC-88C1-08CD69FD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89" y="3576483"/>
              <a:ext cx="1173805" cy="1360582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E8864B-4ABA-4F58-A6D6-6830B3370F83}"/>
                </a:ext>
              </a:extLst>
            </p:cNvPr>
            <p:cNvGrpSpPr/>
            <p:nvPr/>
          </p:nvGrpSpPr>
          <p:grpSpPr>
            <a:xfrm>
              <a:off x="646044" y="2634411"/>
              <a:ext cx="3553937" cy="3725128"/>
              <a:chOff x="843630" y="3080523"/>
              <a:chExt cx="2376725" cy="30907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1EB4E38-D6B4-4ADA-B1CA-5696AD94025A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DE9FF8-180C-4B3D-952D-F7E8461AE596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80BD5-A565-43D7-85B1-0A9A6E72455A}"/>
                </a:ext>
              </a:extLst>
            </p:cNvPr>
            <p:cNvSpPr txBox="1"/>
            <p:nvPr/>
          </p:nvSpPr>
          <p:spPr>
            <a:xfrm>
              <a:off x="1342179" y="5719618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B469E-1DD5-4744-AADD-CB4C31E134F9}"/>
                </a:ext>
              </a:extLst>
            </p:cNvPr>
            <p:cNvSpPr txBox="1"/>
            <p:nvPr/>
          </p:nvSpPr>
          <p:spPr>
            <a:xfrm>
              <a:off x="665922" y="2745486"/>
              <a:ext cx="3486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안정적 감귤생산량</a:t>
              </a:r>
              <a:r>
                <a: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줄어들고 있는 과실소비</a:t>
              </a:r>
              <a:endPara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0CAF2-4687-4786-919C-0F477C26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14" t="60941" r="13750" b="10214"/>
            <a:stretch/>
          </p:blipFill>
          <p:spPr>
            <a:xfrm>
              <a:off x="872836" y="4802301"/>
              <a:ext cx="2878282" cy="8309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73CF7A-8BD6-4457-9450-0DC36779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9737" y="4134670"/>
              <a:ext cx="1091381" cy="830998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D52E54-9B0C-4407-9E98-79C87400A17D}"/>
              </a:ext>
            </a:extLst>
          </p:cNvPr>
          <p:cNvGrpSpPr/>
          <p:nvPr/>
        </p:nvGrpSpPr>
        <p:grpSpPr>
          <a:xfrm>
            <a:off x="8137312" y="2636623"/>
            <a:ext cx="3553937" cy="3725128"/>
            <a:chOff x="8137312" y="2636623"/>
            <a:chExt cx="3553937" cy="37251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ECAAAF-DA66-415B-BF15-F3EED90C0F63}"/>
                </a:ext>
              </a:extLst>
            </p:cNvPr>
            <p:cNvGrpSpPr/>
            <p:nvPr/>
          </p:nvGrpSpPr>
          <p:grpSpPr>
            <a:xfrm>
              <a:off x="8137312" y="2636623"/>
              <a:ext cx="3553937" cy="3725128"/>
              <a:chOff x="4379851" y="2634411"/>
              <a:chExt cx="3553937" cy="372512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E75B81C-E8F0-4BEA-A25A-14695445E3B4}"/>
                  </a:ext>
                </a:extLst>
              </p:cNvPr>
              <p:cNvGrpSpPr/>
              <p:nvPr/>
            </p:nvGrpSpPr>
            <p:grpSpPr>
              <a:xfrm>
                <a:off x="4379851" y="2634411"/>
                <a:ext cx="3553937" cy="3725128"/>
                <a:chOff x="843630" y="3080523"/>
                <a:chExt cx="2376725" cy="309073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4E026E2-91A8-410B-ABF9-EE2C455CF5D1}"/>
                    </a:ext>
                  </a:extLst>
                </p:cNvPr>
                <p:cNvSpPr/>
                <p:nvPr/>
              </p:nvSpPr>
              <p:spPr>
                <a:xfrm>
                  <a:off x="843630" y="5571096"/>
                  <a:ext cx="2376725" cy="600165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12444D8-C3A1-4EE1-9035-4E4CFF03C354}"/>
                    </a:ext>
                  </a:extLst>
                </p:cNvPr>
                <p:cNvSpPr/>
                <p:nvPr/>
              </p:nvSpPr>
              <p:spPr>
                <a:xfrm>
                  <a:off x="843630" y="3080523"/>
                  <a:ext cx="2376725" cy="3090738"/>
                </a:xfrm>
                <a:prstGeom prst="rect">
                  <a:avLst/>
                </a:prstGeom>
                <a:noFill/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B7375-361B-45BB-A3CC-21331DCFCE86}"/>
                  </a:ext>
                </a:extLst>
              </p:cNvPr>
              <p:cNvSpPr txBox="1"/>
              <p:nvPr/>
            </p:nvSpPr>
            <p:spPr>
              <a:xfrm>
                <a:off x="5063213" y="5719618"/>
                <a:ext cx="22654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B8CEDE-7C07-4AEC-BF78-EA78CA031ACD}"/>
                  </a:ext>
                </a:extLst>
              </p:cNvPr>
              <p:cNvSpPr txBox="1"/>
              <p:nvPr/>
            </p:nvSpPr>
            <p:spPr>
              <a:xfrm>
                <a:off x="4687960" y="2717437"/>
                <a:ext cx="2927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전국 감귤산업 중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제주감귤 </a:t>
                </a:r>
                <a:r>
                  <a:rPr lang="en-US" altLang="ko-KR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99.8%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BF43F91-A942-42F2-AF25-02C09669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181" y="3598353"/>
                <a:ext cx="2804740" cy="2010063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AEC15A-CAFE-44E9-A547-6F9F1CFA3706}"/>
                </a:ext>
              </a:extLst>
            </p:cNvPr>
            <p:cNvSpPr/>
            <p:nvPr/>
          </p:nvSpPr>
          <p:spPr>
            <a:xfrm>
              <a:off x="10072012" y="4554774"/>
              <a:ext cx="1177294" cy="185434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603B59A-FFB5-4B0A-A25C-DEEA35B92C08}"/>
              </a:ext>
            </a:extLst>
          </p:cNvPr>
          <p:cNvGrpSpPr/>
          <p:nvPr/>
        </p:nvGrpSpPr>
        <p:grpSpPr>
          <a:xfrm>
            <a:off x="4416834" y="2646859"/>
            <a:ext cx="3553937" cy="3725128"/>
            <a:chOff x="4416834" y="2646859"/>
            <a:chExt cx="3553937" cy="372512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A994F0-7CA2-486B-B554-62C86A350F3A}"/>
                </a:ext>
              </a:extLst>
            </p:cNvPr>
            <p:cNvGrpSpPr/>
            <p:nvPr/>
          </p:nvGrpSpPr>
          <p:grpSpPr>
            <a:xfrm>
              <a:off x="4416834" y="2646859"/>
              <a:ext cx="3553937" cy="3725128"/>
              <a:chOff x="843630" y="3080523"/>
              <a:chExt cx="2376725" cy="309073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EFCCB1A-B98C-44B3-A989-CA928B0E7C75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BE7374E-3D95-4893-9F04-F0FB52677337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F0F0C-3120-4BF5-9420-B32ACFC473F7}"/>
                </a:ext>
              </a:extLst>
            </p:cNvPr>
            <p:cNvSpPr txBox="1"/>
            <p:nvPr/>
          </p:nvSpPr>
          <p:spPr>
            <a:xfrm>
              <a:off x="5112969" y="5732066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C51B55-758B-4554-8CDC-2F3532505E63}"/>
                </a:ext>
              </a:extLst>
            </p:cNvPr>
            <p:cNvSpPr txBox="1"/>
            <p:nvPr/>
          </p:nvSpPr>
          <p:spPr>
            <a:xfrm>
              <a:off x="4724942" y="2923553"/>
              <a:ext cx="2927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공급 </a:t>
              </a:r>
              <a:r>
                <a:rPr lang="en-US" altLang="ko-KR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&gt; </a:t>
              </a:r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수요</a:t>
              </a:r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96D16F7-82D9-4A18-A1D7-D8C2132D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8795" y="3823841"/>
              <a:ext cx="2024830" cy="154174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53CDB9-CF36-432C-B6CC-49C36A44EB28}"/>
                </a:ext>
              </a:extLst>
            </p:cNvPr>
            <p:cNvSpPr/>
            <p:nvPr/>
          </p:nvSpPr>
          <p:spPr>
            <a:xfrm>
              <a:off x="6737243" y="3985771"/>
              <a:ext cx="104387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생과류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가공류</a:t>
              </a:r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846520" y="3002776"/>
            <a:ext cx="944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공급량과 소비량을 예측하여</a:t>
            </a:r>
            <a:endParaRPr lang="en-US" altLang="ko-KR" sz="4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적절한 출하물량 비율을 찾아내자</a:t>
            </a:r>
            <a:r>
              <a:rPr lang="en-US" altLang="ko-KR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.</a:t>
            </a:r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0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66935" y="2645601"/>
            <a:ext cx="244810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1429</Words>
  <Application>Microsoft Office PowerPoint</Application>
  <PresentationFormat>와이드스크린</PresentationFormat>
  <Paragraphs>391</Paragraphs>
  <Slides>31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172</cp:revision>
  <dcterms:created xsi:type="dcterms:W3CDTF">2016-11-29T09:26:18Z</dcterms:created>
  <dcterms:modified xsi:type="dcterms:W3CDTF">2020-01-23T02:37:53Z</dcterms:modified>
  <cp:version>1000.0000.01</cp:version>
</cp:coreProperties>
</file>